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0" r:id="rId3"/>
    <p:sldId id="299" r:id="rId4"/>
    <p:sldId id="298" r:id="rId5"/>
    <p:sldId id="258" r:id="rId6"/>
    <p:sldId id="297" r:id="rId7"/>
    <p:sldId id="285" r:id="rId8"/>
    <p:sldId id="261" r:id="rId9"/>
    <p:sldId id="278" r:id="rId10"/>
    <p:sldId id="260" r:id="rId11"/>
    <p:sldId id="302" r:id="rId12"/>
    <p:sldId id="279" r:id="rId13"/>
    <p:sldId id="280" r:id="rId14"/>
    <p:sldId id="286" r:id="rId15"/>
    <p:sldId id="284" r:id="rId16"/>
    <p:sldId id="288" r:id="rId17"/>
    <p:sldId id="289" r:id="rId18"/>
    <p:sldId id="271" r:id="rId19"/>
    <p:sldId id="272" r:id="rId20"/>
    <p:sldId id="303" r:id="rId21"/>
    <p:sldId id="263" r:id="rId22"/>
    <p:sldId id="300" r:id="rId23"/>
    <p:sldId id="30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284" autoAdjust="0"/>
  </p:normalViewPr>
  <p:slideViewPr>
    <p:cSldViewPr snapToGrid="0" snapToObjects="1">
      <p:cViewPr>
        <p:scale>
          <a:sx n="94" d="100"/>
          <a:sy n="94" d="100"/>
        </p:scale>
        <p:origin x="-2064" y="-144"/>
      </p:cViewPr>
      <p:guideLst>
        <p:guide orient="horz" pos="2160"/>
        <p:guide pos="2880"/>
      </p:guideLst>
    </p:cSldViewPr>
  </p:slid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70F276-A1B2-9144-9FE6-04CFC56BD513}" type="doc">
      <dgm:prSet loTypeId="urn:microsoft.com/office/officeart/2005/8/layout/equation1" loCatId="" qsTypeId="urn:microsoft.com/office/officeart/2005/8/quickstyle/simple2" qsCatId="simple" csTypeId="urn:microsoft.com/office/officeart/2005/8/colors/colorful4" csCatId="colorful" phldr="1"/>
      <dgm:spPr/>
    </dgm:pt>
    <dgm:pt modelId="{C20D7528-53B3-9844-BE51-83C5E39E754C}">
      <dgm:prSet phldrT="[Text]" custT="1"/>
      <dgm:spPr/>
      <dgm:t>
        <a:bodyPr/>
        <a:lstStyle/>
        <a:p>
          <a:r>
            <a:rPr lang="en-GB" sz="1600" dirty="0" smtClean="0"/>
            <a:t>Task</a:t>
          </a:r>
          <a:endParaRPr lang="en-GB" sz="1600" dirty="0"/>
        </a:p>
      </dgm:t>
    </dgm:pt>
    <dgm:pt modelId="{B780F28D-B569-484B-94A7-94481E1FC379}" type="sibTrans" cxnId="{85566E49-95F3-024B-A28B-2930A269D755}">
      <dgm:prSet/>
      <dgm:spPr/>
      <dgm:t>
        <a:bodyPr/>
        <a:lstStyle/>
        <a:p>
          <a:endParaRPr lang="en-GB"/>
        </a:p>
      </dgm:t>
    </dgm:pt>
    <dgm:pt modelId="{69468247-973E-6E44-AEE8-32B0C9BB28DF}" type="parTrans" cxnId="{85566E49-95F3-024B-A28B-2930A269D755}">
      <dgm:prSet/>
      <dgm:spPr/>
      <dgm:t>
        <a:bodyPr/>
        <a:lstStyle/>
        <a:p>
          <a:endParaRPr lang="en-GB"/>
        </a:p>
      </dgm:t>
    </dgm:pt>
    <dgm:pt modelId="{4E9C5AF3-3C19-BB47-965A-FB8C167F1A91}">
      <dgm:prSet phldrT="[Text]" custT="1"/>
      <dgm:spPr/>
      <dgm:t>
        <a:bodyPr/>
        <a:lstStyle/>
        <a:p>
          <a:r>
            <a:rPr lang="en-GB" sz="1400" dirty="0" smtClean="0"/>
            <a:t>Educator</a:t>
          </a:r>
          <a:endParaRPr lang="en-GB" sz="1400" dirty="0"/>
        </a:p>
      </dgm:t>
    </dgm:pt>
    <dgm:pt modelId="{B717FAF8-7377-F74B-85E2-AC7952154A7E}" type="sibTrans" cxnId="{F58FF05F-B390-BA41-B91A-9B19E4EEDA6F}">
      <dgm:prSet/>
      <dgm:spPr/>
      <dgm:t>
        <a:bodyPr/>
        <a:lstStyle/>
        <a:p>
          <a:endParaRPr lang="en-GB"/>
        </a:p>
      </dgm:t>
    </dgm:pt>
    <dgm:pt modelId="{E273FB84-B0CB-2A4D-A18E-76726006CCE8}" type="parTrans" cxnId="{F58FF05F-B390-BA41-B91A-9B19E4EEDA6F}">
      <dgm:prSet/>
      <dgm:spPr/>
      <dgm:t>
        <a:bodyPr/>
        <a:lstStyle/>
        <a:p>
          <a:endParaRPr lang="en-GB"/>
        </a:p>
      </dgm:t>
    </dgm:pt>
    <dgm:pt modelId="{A9DD8268-20EC-414F-9117-F0EB2594212F}">
      <dgm:prSet phldrT="[Text]" custT="1"/>
      <dgm:spPr/>
      <dgm:t>
        <a:bodyPr/>
        <a:lstStyle/>
        <a:p>
          <a:r>
            <a:rPr lang="en-GB" sz="1600" dirty="0" smtClean="0"/>
            <a:t>Tech</a:t>
          </a:r>
          <a:endParaRPr lang="en-GB" sz="1600" dirty="0"/>
        </a:p>
      </dgm:t>
    </dgm:pt>
    <dgm:pt modelId="{D73964A2-BED9-104F-81BE-BC5FE7E81363}" type="parTrans" cxnId="{55B8EB53-641F-BA43-9317-7BCFA32AFAAE}">
      <dgm:prSet/>
      <dgm:spPr/>
      <dgm:t>
        <a:bodyPr/>
        <a:lstStyle/>
        <a:p>
          <a:endParaRPr lang="en-GB"/>
        </a:p>
      </dgm:t>
    </dgm:pt>
    <dgm:pt modelId="{6ED0C8B1-222B-3542-9F56-143B533AAD8C}" type="sibTrans" cxnId="{55B8EB53-641F-BA43-9317-7BCFA32AFAAE}">
      <dgm:prSet/>
      <dgm:spPr/>
      <dgm:t>
        <a:bodyPr/>
        <a:lstStyle/>
        <a:p>
          <a:endParaRPr lang="en-GB"/>
        </a:p>
      </dgm:t>
    </dgm:pt>
    <dgm:pt modelId="{82D7F738-660F-294F-9AAB-2B5F27BF159E}">
      <dgm:prSet phldrT="[Text]" custT="1"/>
      <dgm:spPr/>
      <dgm:t>
        <a:bodyPr/>
        <a:lstStyle/>
        <a:p>
          <a:r>
            <a:rPr lang="en-GB" sz="1600" dirty="0" smtClean="0"/>
            <a:t>Impact</a:t>
          </a:r>
          <a:endParaRPr lang="en-GB" sz="1600" dirty="0"/>
        </a:p>
      </dgm:t>
    </dgm:pt>
    <dgm:pt modelId="{CB575887-ADD4-014B-884C-09F6FD3A7832}" type="sibTrans" cxnId="{EAAB6D96-3015-4F47-808A-B3F01EAE93F0}">
      <dgm:prSet/>
      <dgm:spPr/>
      <dgm:t>
        <a:bodyPr/>
        <a:lstStyle/>
        <a:p>
          <a:endParaRPr lang="en-GB"/>
        </a:p>
      </dgm:t>
    </dgm:pt>
    <dgm:pt modelId="{F91FB552-8516-DD44-AEC7-A8C3275EF913}" type="parTrans" cxnId="{EAAB6D96-3015-4F47-808A-B3F01EAE93F0}">
      <dgm:prSet/>
      <dgm:spPr/>
      <dgm:t>
        <a:bodyPr/>
        <a:lstStyle/>
        <a:p>
          <a:endParaRPr lang="en-GB"/>
        </a:p>
      </dgm:t>
    </dgm:pt>
    <dgm:pt modelId="{337628B0-10F6-A64D-8858-C964637327F8}" type="pres">
      <dgm:prSet presAssocID="{5370F276-A1B2-9144-9FE6-04CFC56BD513}" presName="linearFlow" presStyleCnt="0">
        <dgm:presLayoutVars>
          <dgm:dir/>
          <dgm:resizeHandles val="exact"/>
        </dgm:presLayoutVars>
      </dgm:prSet>
      <dgm:spPr/>
    </dgm:pt>
    <dgm:pt modelId="{5C2EB037-57C9-F244-B636-A110702D4E51}" type="pres">
      <dgm:prSet presAssocID="{4E9C5AF3-3C19-BB47-965A-FB8C167F1A9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7E69C3-3E57-3D43-83E0-BBD2C40D10E6}" type="pres">
      <dgm:prSet presAssocID="{B717FAF8-7377-F74B-85E2-AC7952154A7E}" presName="spacerL" presStyleCnt="0"/>
      <dgm:spPr/>
    </dgm:pt>
    <dgm:pt modelId="{977D25A8-AA65-9D4B-82DB-9AD57F672C56}" type="pres">
      <dgm:prSet presAssocID="{B717FAF8-7377-F74B-85E2-AC7952154A7E}" presName="sibTrans" presStyleLbl="sibTrans2D1" presStyleIdx="0" presStyleCnt="3"/>
      <dgm:spPr/>
      <dgm:t>
        <a:bodyPr/>
        <a:lstStyle/>
        <a:p>
          <a:endParaRPr lang="en-GB"/>
        </a:p>
      </dgm:t>
    </dgm:pt>
    <dgm:pt modelId="{6BE434D3-4527-DB4A-B8B8-BAD1332B2AC0}" type="pres">
      <dgm:prSet presAssocID="{B717FAF8-7377-F74B-85E2-AC7952154A7E}" presName="spacerR" presStyleCnt="0"/>
      <dgm:spPr/>
    </dgm:pt>
    <dgm:pt modelId="{0380EE55-5FA9-7B47-AFD7-963DEE3A47C2}" type="pres">
      <dgm:prSet presAssocID="{C20D7528-53B3-9844-BE51-83C5E39E754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A378F9-5727-0C41-9156-829E016FFF57}" type="pres">
      <dgm:prSet presAssocID="{B780F28D-B569-484B-94A7-94481E1FC379}" presName="spacerL" presStyleCnt="0"/>
      <dgm:spPr/>
    </dgm:pt>
    <dgm:pt modelId="{2E276622-73EC-D04E-AF96-8E7897EE6936}" type="pres">
      <dgm:prSet presAssocID="{B780F28D-B569-484B-94A7-94481E1FC379}" presName="sibTrans" presStyleLbl="sibTrans2D1" presStyleIdx="1" presStyleCnt="3"/>
      <dgm:spPr/>
      <dgm:t>
        <a:bodyPr/>
        <a:lstStyle/>
        <a:p>
          <a:endParaRPr lang="en-GB"/>
        </a:p>
      </dgm:t>
    </dgm:pt>
    <dgm:pt modelId="{82CA14DC-4004-9347-8F8F-B8D18F700C00}" type="pres">
      <dgm:prSet presAssocID="{B780F28D-B569-484B-94A7-94481E1FC379}" presName="spacerR" presStyleCnt="0"/>
      <dgm:spPr/>
    </dgm:pt>
    <dgm:pt modelId="{953C047C-68C7-9943-A8F6-A57B347E80E4}" type="pres">
      <dgm:prSet presAssocID="{A9DD8268-20EC-414F-9117-F0EB2594212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6F58F9-507D-4343-BA69-A1BEACF0E5FB}" type="pres">
      <dgm:prSet presAssocID="{6ED0C8B1-222B-3542-9F56-143B533AAD8C}" presName="spacerL" presStyleCnt="0"/>
      <dgm:spPr/>
    </dgm:pt>
    <dgm:pt modelId="{28771EAA-5329-7448-B079-81367AC8DCF7}" type="pres">
      <dgm:prSet presAssocID="{6ED0C8B1-222B-3542-9F56-143B533AAD8C}" presName="sibTrans" presStyleLbl="sibTrans2D1" presStyleIdx="2" presStyleCnt="3"/>
      <dgm:spPr/>
      <dgm:t>
        <a:bodyPr/>
        <a:lstStyle/>
        <a:p>
          <a:endParaRPr lang="en-GB"/>
        </a:p>
      </dgm:t>
    </dgm:pt>
    <dgm:pt modelId="{522479BA-0F75-5A4D-8518-8384338F31AD}" type="pres">
      <dgm:prSet presAssocID="{6ED0C8B1-222B-3542-9F56-143B533AAD8C}" presName="spacerR" presStyleCnt="0"/>
      <dgm:spPr/>
    </dgm:pt>
    <dgm:pt modelId="{7EFB6308-B54B-894C-9EE4-A8EBFA0E4996}" type="pres">
      <dgm:prSet presAssocID="{82D7F738-660F-294F-9AAB-2B5F27BF159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E38E98D-E5AA-4542-AD9C-CF282F12F0A6}" type="presOf" srcId="{A9DD8268-20EC-414F-9117-F0EB2594212F}" destId="{953C047C-68C7-9943-A8F6-A57B347E80E4}" srcOrd="0" destOrd="0" presId="urn:microsoft.com/office/officeart/2005/8/layout/equation1"/>
    <dgm:cxn modelId="{55B8EB53-641F-BA43-9317-7BCFA32AFAAE}" srcId="{5370F276-A1B2-9144-9FE6-04CFC56BD513}" destId="{A9DD8268-20EC-414F-9117-F0EB2594212F}" srcOrd="2" destOrd="0" parTransId="{D73964A2-BED9-104F-81BE-BC5FE7E81363}" sibTransId="{6ED0C8B1-222B-3542-9F56-143B533AAD8C}"/>
    <dgm:cxn modelId="{17C51AC1-3E20-0648-B719-FAC9A715C859}" type="presOf" srcId="{4E9C5AF3-3C19-BB47-965A-FB8C167F1A91}" destId="{5C2EB037-57C9-F244-B636-A110702D4E51}" srcOrd="0" destOrd="0" presId="urn:microsoft.com/office/officeart/2005/8/layout/equation1"/>
    <dgm:cxn modelId="{83539452-2B6D-C14C-AF5F-36533BEE5F21}" type="presOf" srcId="{6ED0C8B1-222B-3542-9F56-143B533AAD8C}" destId="{28771EAA-5329-7448-B079-81367AC8DCF7}" srcOrd="0" destOrd="0" presId="urn:microsoft.com/office/officeart/2005/8/layout/equation1"/>
    <dgm:cxn modelId="{CE72F745-AE33-6147-8E33-F3BCAA1BF27F}" type="presOf" srcId="{82D7F738-660F-294F-9AAB-2B5F27BF159E}" destId="{7EFB6308-B54B-894C-9EE4-A8EBFA0E4996}" srcOrd="0" destOrd="0" presId="urn:microsoft.com/office/officeart/2005/8/layout/equation1"/>
    <dgm:cxn modelId="{1CDA4F82-2827-FA4C-8FA1-105F57CB4AC4}" type="presOf" srcId="{5370F276-A1B2-9144-9FE6-04CFC56BD513}" destId="{337628B0-10F6-A64D-8858-C964637327F8}" srcOrd="0" destOrd="0" presId="urn:microsoft.com/office/officeart/2005/8/layout/equation1"/>
    <dgm:cxn modelId="{9BF110F6-45D0-6047-9551-07DF8EE28E24}" type="presOf" srcId="{B780F28D-B569-484B-94A7-94481E1FC379}" destId="{2E276622-73EC-D04E-AF96-8E7897EE6936}" srcOrd="0" destOrd="0" presId="urn:microsoft.com/office/officeart/2005/8/layout/equation1"/>
    <dgm:cxn modelId="{F58FF05F-B390-BA41-B91A-9B19E4EEDA6F}" srcId="{5370F276-A1B2-9144-9FE6-04CFC56BD513}" destId="{4E9C5AF3-3C19-BB47-965A-FB8C167F1A91}" srcOrd="0" destOrd="0" parTransId="{E273FB84-B0CB-2A4D-A18E-76726006CCE8}" sibTransId="{B717FAF8-7377-F74B-85E2-AC7952154A7E}"/>
    <dgm:cxn modelId="{EAAB6D96-3015-4F47-808A-B3F01EAE93F0}" srcId="{5370F276-A1B2-9144-9FE6-04CFC56BD513}" destId="{82D7F738-660F-294F-9AAB-2B5F27BF159E}" srcOrd="3" destOrd="0" parTransId="{F91FB552-8516-DD44-AEC7-A8C3275EF913}" sibTransId="{CB575887-ADD4-014B-884C-09F6FD3A7832}"/>
    <dgm:cxn modelId="{85566E49-95F3-024B-A28B-2930A269D755}" srcId="{5370F276-A1B2-9144-9FE6-04CFC56BD513}" destId="{C20D7528-53B3-9844-BE51-83C5E39E754C}" srcOrd="1" destOrd="0" parTransId="{69468247-973E-6E44-AEE8-32B0C9BB28DF}" sibTransId="{B780F28D-B569-484B-94A7-94481E1FC379}"/>
    <dgm:cxn modelId="{CF6B9336-E531-1F47-BB39-EC7BAC3FC936}" type="presOf" srcId="{B717FAF8-7377-F74B-85E2-AC7952154A7E}" destId="{977D25A8-AA65-9D4B-82DB-9AD57F672C56}" srcOrd="0" destOrd="0" presId="urn:microsoft.com/office/officeart/2005/8/layout/equation1"/>
    <dgm:cxn modelId="{514348B3-26B4-4347-8127-413FADB64E33}" type="presOf" srcId="{C20D7528-53B3-9844-BE51-83C5E39E754C}" destId="{0380EE55-5FA9-7B47-AFD7-963DEE3A47C2}" srcOrd="0" destOrd="0" presId="urn:microsoft.com/office/officeart/2005/8/layout/equation1"/>
    <dgm:cxn modelId="{C5EEED6A-A227-E94D-93C1-A3B339A22D15}" type="presParOf" srcId="{337628B0-10F6-A64D-8858-C964637327F8}" destId="{5C2EB037-57C9-F244-B636-A110702D4E51}" srcOrd="0" destOrd="0" presId="urn:microsoft.com/office/officeart/2005/8/layout/equation1"/>
    <dgm:cxn modelId="{80DB1852-3E8F-0047-B05C-AD6076400EA4}" type="presParOf" srcId="{337628B0-10F6-A64D-8858-C964637327F8}" destId="{917E69C3-3E57-3D43-83E0-BBD2C40D10E6}" srcOrd="1" destOrd="0" presId="urn:microsoft.com/office/officeart/2005/8/layout/equation1"/>
    <dgm:cxn modelId="{A47EBC1F-995C-F14A-9817-85D2B64839F1}" type="presParOf" srcId="{337628B0-10F6-A64D-8858-C964637327F8}" destId="{977D25A8-AA65-9D4B-82DB-9AD57F672C56}" srcOrd="2" destOrd="0" presId="urn:microsoft.com/office/officeart/2005/8/layout/equation1"/>
    <dgm:cxn modelId="{854E1008-AB3B-C44A-96B8-8B98933BA641}" type="presParOf" srcId="{337628B0-10F6-A64D-8858-C964637327F8}" destId="{6BE434D3-4527-DB4A-B8B8-BAD1332B2AC0}" srcOrd="3" destOrd="0" presId="urn:microsoft.com/office/officeart/2005/8/layout/equation1"/>
    <dgm:cxn modelId="{2FBCA0CD-A17B-B84A-866F-35BA0FCB0EE1}" type="presParOf" srcId="{337628B0-10F6-A64D-8858-C964637327F8}" destId="{0380EE55-5FA9-7B47-AFD7-963DEE3A47C2}" srcOrd="4" destOrd="0" presId="urn:microsoft.com/office/officeart/2005/8/layout/equation1"/>
    <dgm:cxn modelId="{2C8E7628-CF50-6B40-9CBA-7B8D685F398C}" type="presParOf" srcId="{337628B0-10F6-A64D-8858-C964637327F8}" destId="{C2A378F9-5727-0C41-9156-829E016FFF57}" srcOrd="5" destOrd="0" presId="urn:microsoft.com/office/officeart/2005/8/layout/equation1"/>
    <dgm:cxn modelId="{813E1051-B6A7-DF40-A41D-68250830C7AB}" type="presParOf" srcId="{337628B0-10F6-A64D-8858-C964637327F8}" destId="{2E276622-73EC-D04E-AF96-8E7897EE6936}" srcOrd="6" destOrd="0" presId="urn:microsoft.com/office/officeart/2005/8/layout/equation1"/>
    <dgm:cxn modelId="{6FC68D2E-BCFD-7241-BE99-773A8D09E740}" type="presParOf" srcId="{337628B0-10F6-A64D-8858-C964637327F8}" destId="{82CA14DC-4004-9347-8F8F-B8D18F700C00}" srcOrd="7" destOrd="0" presId="urn:microsoft.com/office/officeart/2005/8/layout/equation1"/>
    <dgm:cxn modelId="{43D15823-AE24-8149-803A-22CA9192A5C7}" type="presParOf" srcId="{337628B0-10F6-A64D-8858-C964637327F8}" destId="{953C047C-68C7-9943-A8F6-A57B347E80E4}" srcOrd="8" destOrd="0" presId="urn:microsoft.com/office/officeart/2005/8/layout/equation1"/>
    <dgm:cxn modelId="{347CEE10-C7C4-1F4C-841E-110088B79C22}" type="presParOf" srcId="{337628B0-10F6-A64D-8858-C964637327F8}" destId="{1A6F58F9-507D-4343-BA69-A1BEACF0E5FB}" srcOrd="9" destOrd="0" presId="urn:microsoft.com/office/officeart/2005/8/layout/equation1"/>
    <dgm:cxn modelId="{50CA5291-DE4B-494E-B24A-0AF518E835DC}" type="presParOf" srcId="{337628B0-10F6-A64D-8858-C964637327F8}" destId="{28771EAA-5329-7448-B079-81367AC8DCF7}" srcOrd="10" destOrd="0" presId="urn:microsoft.com/office/officeart/2005/8/layout/equation1"/>
    <dgm:cxn modelId="{AB39E671-0F6B-8D47-B280-F3F38ECEBE64}" type="presParOf" srcId="{337628B0-10F6-A64D-8858-C964637327F8}" destId="{522479BA-0F75-5A4D-8518-8384338F31AD}" srcOrd="11" destOrd="0" presId="urn:microsoft.com/office/officeart/2005/8/layout/equation1"/>
    <dgm:cxn modelId="{DBAF46DD-3723-D140-8713-28FB1C330A89}" type="presParOf" srcId="{337628B0-10F6-A64D-8858-C964637327F8}" destId="{7EFB6308-B54B-894C-9EE4-A8EBFA0E4996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EB037-57C9-F244-B636-A110702D4E51}">
      <dsp:nvSpPr>
        <dsp:cNvPr id="0" name=""/>
        <dsp:cNvSpPr/>
      </dsp:nvSpPr>
      <dsp:spPr>
        <a:xfrm>
          <a:off x="4976" y="1854622"/>
          <a:ext cx="1382719" cy="138271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thinThick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Educator</a:t>
          </a:r>
          <a:endParaRPr lang="en-GB" sz="1400" kern="1200" dirty="0"/>
        </a:p>
      </dsp:txBody>
      <dsp:txXfrm>
        <a:off x="207471" y="2057117"/>
        <a:ext cx="977729" cy="977729"/>
      </dsp:txXfrm>
    </dsp:sp>
    <dsp:sp modelId="{977D25A8-AA65-9D4B-82DB-9AD57F672C56}">
      <dsp:nvSpPr>
        <dsp:cNvPr id="0" name=""/>
        <dsp:cNvSpPr/>
      </dsp:nvSpPr>
      <dsp:spPr>
        <a:xfrm>
          <a:off x="1499972" y="2144993"/>
          <a:ext cx="801977" cy="801977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>
        <a:off x="1606274" y="2451669"/>
        <a:ext cx="589373" cy="188625"/>
      </dsp:txXfrm>
    </dsp:sp>
    <dsp:sp modelId="{0380EE55-5FA9-7B47-AFD7-963DEE3A47C2}">
      <dsp:nvSpPr>
        <dsp:cNvPr id="0" name=""/>
        <dsp:cNvSpPr/>
      </dsp:nvSpPr>
      <dsp:spPr>
        <a:xfrm>
          <a:off x="2414226" y="1854622"/>
          <a:ext cx="1382719" cy="1382719"/>
        </a:xfrm>
        <a:prstGeom prst="ellipse">
          <a:avLst/>
        </a:prstGeom>
        <a:solidFill>
          <a:schemeClr val="accent4">
            <a:hueOff val="538633"/>
            <a:satOff val="-4075"/>
            <a:lumOff val="3792"/>
            <a:alphaOff val="0"/>
          </a:schemeClr>
        </a:solidFill>
        <a:ln w="38100" cap="flat" cmpd="thinThick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Task</a:t>
          </a:r>
          <a:endParaRPr lang="en-GB" sz="1600" kern="1200" dirty="0"/>
        </a:p>
      </dsp:txBody>
      <dsp:txXfrm>
        <a:off x="2616721" y="2057117"/>
        <a:ext cx="977729" cy="977729"/>
      </dsp:txXfrm>
    </dsp:sp>
    <dsp:sp modelId="{2E276622-73EC-D04E-AF96-8E7897EE6936}">
      <dsp:nvSpPr>
        <dsp:cNvPr id="0" name=""/>
        <dsp:cNvSpPr/>
      </dsp:nvSpPr>
      <dsp:spPr>
        <a:xfrm>
          <a:off x="3909222" y="2144993"/>
          <a:ext cx="801977" cy="801977"/>
        </a:xfrm>
        <a:prstGeom prst="mathPlus">
          <a:avLst/>
        </a:prstGeom>
        <a:solidFill>
          <a:schemeClr val="accent4">
            <a:hueOff val="807949"/>
            <a:satOff val="-6112"/>
            <a:lumOff val="56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>
        <a:off x="4015524" y="2451669"/>
        <a:ext cx="589373" cy="188625"/>
      </dsp:txXfrm>
    </dsp:sp>
    <dsp:sp modelId="{953C047C-68C7-9943-A8F6-A57B347E80E4}">
      <dsp:nvSpPr>
        <dsp:cNvPr id="0" name=""/>
        <dsp:cNvSpPr/>
      </dsp:nvSpPr>
      <dsp:spPr>
        <a:xfrm>
          <a:off x="4823476" y="1854622"/>
          <a:ext cx="1382719" cy="1382719"/>
        </a:xfrm>
        <a:prstGeom prst="ellipse">
          <a:avLst/>
        </a:prstGeom>
        <a:solidFill>
          <a:schemeClr val="accent4">
            <a:hueOff val="1077265"/>
            <a:satOff val="-8149"/>
            <a:lumOff val="7583"/>
            <a:alphaOff val="0"/>
          </a:schemeClr>
        </a:solidFill>
        <a:ln w="38100" cap="flat" cmpd="thinThick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Tech</a:t>
          </a:r>
          <a:endParaRPr lang="en-GB" sz="1600" kern="1200" dirty="0"/>
        </a:p>
      </dsp:txBody>
      <dsp:txXfrm>
        <a:off x="5025971" y="2057117"/>
        <a:ext cx="977729" cy="977729"/>
      </dsp:txXfrm>
    </dsp:sp>
    <dsp:sp modelId="{28771EAA-5329-7448-B079-81367AC8DCF7}">
      <dsp:nvSpPr>
        <dsp:cNvPr id="0" name=""/>
        <dsp:cNvSpPr/>
      </dsp:nvSpPr>
      <dsp:spPr>
        <a:xfrm>
          <a:off x="6318472" y="2144993"/>
          <a:ext cx="801977" cy="801977"/>
        </a:xfrm>
        <a:prstGeom prst="mathEqual">
          <a:avLst/>
        </a:prstGeom>
        <a:solidFill>
          <a:schemeClr val="accent4">
            <a:hueOff val="1615898"/>
            <a:satOff val="-12224"/>
            <a:lumOff val="113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300" kern="1200"/>
        </a:p>
      </dsp:txBody>
      <dsp:txXfrm>
        <a:off x="6424774" y="2310200"/>
        <a:ext cx="589373" cy="471563"/>
      </dsp:txXfrm>
    </dsp:sp>
    <dsp:sp modelId="{7EFB6308-B54B-894C-9EE4-A8EBFA0E4996}">
      <dsp:nvSpPr>
        <dsp:cNvPr id="0" name=""/>
        <dsp:cNvSpPr/>
      </dsp:nvSpPr>
      <dsp:spPr>
        <a:xfrm>
          <a:off x="7232726" y="1854622"/>
          <a:ext cx="1382719" cy="1382719"/>
        </a:xfrm>
        <a:prstGeom prst="ellipse">
          <a:avLst/>
        </a:prstGeom>
        <a:solidFill>
          <a:schemeClr val="accent4">
            <a:hueOff val="1615898"/>
            <a:satOff val="-12224"/>
            <a:lumOff val="11375"/>
            <a:alphaOff val="0"/>
          </a:schemeClr>
        </a:solidFill>
        <a:ln w="38100" cap="flat" cmpd="thinThick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Impact</a:t>
          </a:r>
          <a:endParaRPr lang="en-GB" sz="1600" kern="1200" dirty="0"/>
        </a:p>
      </dsp:txBody>
      <dsp:txXfrm>
        <a:off x="7435221" y="2057117"/>
        <a:ext cx="977729" cy="977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FAB06-1857-E743-81B4-DEC0A52F706F}" type="datetimeFigureOut">
              <a:rPr lang="en-US" smtClean="0"/>
              <a:t>12/02/2013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F1001-A490-4646-BAC9-82D9FD179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879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01ED2-A109-3945-A15E-BE0AE57E04EF}" type="datetimeFigureOut">
              <a:rPr lang="en-US" smtClean="0"/>
              <a:t>12/02/2013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C1E33-6DF5-F44E-B104-CDF920BA0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86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1E33-6DF5-F44E-B104-CDF920BA0FB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03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1E33-6DF5-F44E-B104-CDF920BA0FB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940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1E33-6DF5-F44E-B104-CDF920BA0FB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940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1E33-6DF5-F44E-B104-CDF920BA0FB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704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1E33-6DF5-F44E-B104-CDF920BA0FB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998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1E33-6DF5-F44E-B104-CDF920BA0FB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594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ACMC face-to-face interactions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1E33-6DF5-F44E-B104-CDF920BA0FB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745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1E33-6DF5-F44E-B104-CDF920BA0FB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745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1E33-6DF5-F44E-B104-CDF920BA0FB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745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1E33-6DF5-F44E-B104-CDF920BA0FB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68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1E33-6DF5-F44E-B104-CDF920BA0FB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714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1E33-6DF5-F44E-B104-CDF920BA0FB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7346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1E33-6DF5-F44E-B104-CDF920BA0FB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7145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1E33-6DF5-F44E-B104-CDF920BA0FB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5181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1E33-6DF5-F44E-B104-CDF920BA0FB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9855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1E33-6DF5-F44E-B104-CDF920BA0FB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985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1E33-6DF5-F44E-B104-CDF920BA0FB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985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1E33-6DF5-F44E-B104-CDF920BA0FB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734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1E33-6DF5-F44E-B104-CDF920BA0FB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985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1E33-6DF5-F44E-B104-CDF920BA0FB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734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1E33-6DF5-F44E-B104-CDF920BA0FB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880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1E33-6DF5-F44E-B104-CDF920BA0FB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194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1E33-6DF5-F44E-B104-CDF920BA0FB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544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4572000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1680881"/>
            <a:ext cx="3273552" cy="164054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3384176"/>
            <a:ext cx="3273552" cy="530352"/>
          </a:xfr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429001" y="450850"/>
            <a:ext cx="4922184" cy="461168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758" y="5069541"/>
            <a:ext cx="4924425" cy="66251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6759" y="5732060"/>
            <a:ext cx="4924425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12/02/2013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1609725"/>
            <a:ext cx="5343525" cy="228123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3904812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4586704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12/02/2013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443552"/>
            <a:ext cx="5343525" cy="2281238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12/02/2013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2015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12/02/2013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3362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6"/>
          </p:nvPr>
        </p:nvSpPr>
        <p:spPr>
          <a:xfrm flipH="1">
            <a:off x="3021106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5723362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, 2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12/02/2013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3442648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40505" y="4108759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40505" y="34426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, 3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12/02/2013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4462815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021107" y="2452048"/>
            <a:ext cx="2743200" cy="1956816"/>
          </a:xfrm>
          <a:prstGeom prst="rect">
            <a:avLst/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40505" y="3133941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40505" y="24520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5840505" y="5135813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2"/>
          </p:nvPr>
        </p:nvSpPr>
        <p:spPr>
          <a:xfrm>
            <a:off x="5840505" y="4462815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206" y="685800"/>
            <a:ext cx="4924424" cy="886968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0206" y="2020888"/>
            <a:ext cx="4924425" cy="41068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4800" y="750580"/>
            <a:ext cx="914400" cy="5381934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7100" y="749300"/>
            <a:ext cx="3924300" cy="53768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5pPr>
              <a:defRPr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 rot="5400000">
            <a:off x="4585448" y="1603786"/>
            <a:ext cx="3474720" cy="3474720"/>
          </a:xfrm>
          <a:prstGeom prst="round2SameRect">
            <a:avLst>
              <a:gd name="adj1" fmla="val 3096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vert270"/>
          <a:lstStyle>
            <a:lvl1pPr marL="0" indent="0">
              <a:buNone/>
              <a:defRPr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1842448"/>
            <a:ext cx="1466879" cy="1676400"/>
            <a:chOff x="1230573" y="1890215"/>
            <a:chExt cx="1444388" cy="1650696"/>
          </a:xfrm>
        </p:grpSpPr>
        <p:sp>
          <p:nvSpPr>
            <p:cNvPr id="27" name="Oval 26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Oval 28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Oval 29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47" y="3114115"/>
            <a:ext cx="3276600" cy="1162050"/>
          </a:xfrm>
        </p:spPr>
        <p:txBody>
          <a:bodyPr tIns="0" bIns="0" anchor="b" anchorCtr="0">
            <a:noAutofit/>
          </a:bodyPr>
          <a:lstStyle>
            <a:lvl1pPr algn="ctr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447" y="4343400"/>
            <a:ext cx="3276600" cy="533400"/>
          </a:xfrm>
        </p:spPr>
        <p:txBody>
          <a:bodyPr tIns="0" bIns="0">
            <a:normAutofit/>
          </a:bodyPr>
          <a:lstStyle>
            <a:lvl1pPr marL="0" indent="0" algn="ctr">
              <a:spcBef>
                <a:spcPct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/>
          <p:nvPr/>
        </p:nvGrpSpPr>
        <p:grpSpPr>
          <a:xfrm>
            <a:off x="222912" y="1254456"/>
            <a:ext cx="7892388" cy="3918778"/>
            <a:chOff x="222912" y="1254456"/>
            <a:chExt cx="7892388" cy="3918778"/>
          </a:xfrm>
        </p:grpSpPr>
        <p:sp>
          <p:nvSpPr>
            <p:cNvPr id="7" name="Rounded Rectangle 6"/>
            <p:cNvSpPr/>
            <p:nvPr/>
          </p:nvSpPr>
          <p:spPr>
            <a:xfrm>
              <a:off x="1028700" y="1600200"/>
              <a:ext cx="7086600" cy="3474720"/>
            </a:xfrm>
            <a:prstGeom prst="roundRect">
              <a:avLst>
                <a:gd name="adj" fmla="val 31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22912" y="1254456"/>
              <a:ext cx="3429000" cy="3918778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182" y="2021541"/>
            <a:ext cx="4200618" cy="1362075"/>
          </a:xfrm>
        </p:spPr>
        <p:txBody>
          <a:bodyPr vert="horz" lIns="91440" tIns="0" rIns="91440" bIns="0" rtlCol="0" anchor="b" anchorCtr="0">
            <a:noAutofit/>
          </a:bodyPr>
          <a:lstStyle>
            <a:lvl1pPr algn="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424" y="3388659"/>
            <a:ext cx="4603376" cy="1083328"/>
          </a:xfrm>
        </p:spPr>
        <p:txBody>
          <a:bodyPr vert="horz" lIns="91440" tIns="0" rIns="91440" bIns="0" rtlCol="0">
            <a:norm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2F0292D-1797-49A5-8D2D-8D50C72EF3CC}" type="datetimeFigureOut">
              <a:rPr lang="en-US" smtClean="0"/>
              <a:t>12/02/2013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lIns="45720"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12/02/2013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363071"/>
            <a:ext cx="609600" cy="365125"/>
          </a:xfrm>
          <a:prstGeom prst="rect">
            <a:avLst/>
          </a:prstGeo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212" y="1548761"/>
            <a:ext cx="3657600" cy="274320"/>
          </a:xfrm>
          <a:prstGeom prst="roundRect">
            <a:avLst>
              <a:gd name="adj" fmla="val 31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352" y="2021456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533" y="1548761"/>
            <a:ext cx="3657600" cy="274320"/>
          </a:xfrm>
          <a:prstGeom prst="roundRect">
            <a:avLst>
              <a:gd name="adj" fmla="val 34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3" y="2019869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12/02/2013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21729" y="36576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15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7" name="Rounded Rectangle 16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12/02/2013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  <a:prstGeom prst="rect">
            <a:avLst/>
          </a:prstGeo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8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7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12/02/2013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  <a:prstGeom prst="rect">
            <a:avLst/>
          </a:prstGeo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7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6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9" y="304800"/>
            <a:ext cx="4948269" cy="71942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13" y="2292824"/>
            <a:ext cx="4959126" cy="38333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0" y="1160463"/>
            <a:ext cx="4948269" cy="95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12/02/2013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12/02/2013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4948238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2020888"/>
            <a:ext cx="4946602" cy="41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28800" indent="-227013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5813" indent="-227013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2829081"/>
            <a:ext cx="3273552" cy="1640541"/>
          </a:xfrm>
        </p:spPr>
        <p:txBody>
          <a:bodyPr/>
          <a:lstStyle/>
          <a:p>
            <a:r>
              <a:rPr lang="en-GB" sz="1800" dirty="0" smtClean="0">
                <a:latin typeface="Chalkduster"/>
                <a:cs typeface="Chalkduster"/>
              </a:rPr>
              <a:t>A case study on higher-education </a:t>
            </a:r>
            <a:r>
              <a:rPr lang="en-GB" sz="1800" dirty="0" smtClean="0">
                <a:solidFill>
                  <a:srgbClr val="3366FF"/>
                </a:solidFill>
                <a:latin typeface="Chalkduster"/>
                <a:cs typeface="Chalkduster"/>
              </a:rPr>
              <a:t>lower-intermediate </a:t>
            </a:r>
            <a:r>
              <a:rPr lang="en-GB" sz="1800" dirty="0" smtClean="0">
                <a:latin typeface="Chalkduster"/>
                <a:cs typeface="Chalkduster"/>
              </a:rPr>
              <a:t>Spanish language learners</a:t>
            </a:r>
            <a:endParaRPr lang="en-GB" sz="1800" dirty="0">
              <a:latin typeface="Chalkduster"/>
              <a:cs typeface="Chalkduster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3204" y="2008810"/>
            <a:ext cx="3273552" cy="1640541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i="1" dirty="0" smtClean="0">
                <a:latin typeface="Chalkduster"/>
                <a:cs typeface="Chalkduster"/>
              </a:rPr>
              <a:t>Benefits of ACMC for speaking development</a:t>
            </a:r>
            <a:endParaRPr lang="en-GB" sz="2400" i="1" dirty="0">
              <a:latin typeface="Chalkduster"/>
              <a:cs typeface="Chalkduster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83204" y="4469622"/>
            <a:ext cx="3273552" cy="530352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latin typeface="Chalkduster"/>
                <a:cs typeface="Chalkduster"/>
              </a:rPr>
              <a:t>Nicolás Pino James</a:t>
            </a:r>
          </a:p>
        </p:txBody>
      </p:sp>
    </p:spTree>
    <p:extLst>
      <p:ext uri="{BB962C8B-B14F-4D97-AF65-F5344CB8AC3E}">
        <p14:creationId xmlns:p14="http://schemas.microsoft.com/office/powerpoint/2010/main" val="159323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Interesting fact 2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29000" y="2020888"/>
            <a:ext cx="4946602" cy="4105275"/>
          </a:xfrm>
        </p:spPr>
        <p:txBody>
          <a:bodyPr/>
          <a:lstStyle/>
          <a:p>
            <a:r>
              <a:rPr lang="en-US" dirty="0" smtClean="0"/>
              <a:t>Not as good as real conversation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016064" y="2954584"/>
            <a:ext cx="7126461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i="1" dirty="0">
                <a:latin typeface="Bookman Old Style"/>
                <a:cs typeface="Bookman Old Style"/>
              </a:rPr>
              <a:t>I do think that the </a:t>
            </a:r>
            <a:r>
              <a:rPr lang="en-GB" i="1" dirty="0" err="1">
                <a:latin typeface="Bookman Old Style"/>
                <a:cs typeface="Bookman Old Style"/>
              </a:rPr>
              <a:t>uhm</a:t>
            </a:r>
            <a:r>
              <a:rPr lang="en-GB" i="1" dirty="0">
                <a:latin typeface="Bookman Old Style"/>
                <a:cs typeface="Bookman Old Style"/>
              </a:rPr>
              <a:t> the </a:t>
            </a:r>
            <a:r>
              <a:rPr lang="en-GB" b="1" i="1" dirty="0">
                <a:latin typeface="Bookman Old Style"/>
                <a:cs typeface="Bookman Old Style"/>
              </a:rPr>
              <a:t>pressure that comes from a conversation</a:t>
            </a:r>
            <a:r>
              <a:rPr lang="en-GB" i="1" dirty="0">
                <a:latin typeface="Bookman Old Style"/>
                <a:cs typeface="Bookman Old Style"/>
              </a:rPr>
              <a:t> in a foreign language isn’t really replicated by myBrainshark </a:t>
            </a:r>
            <a:r>
              <a:rPr lang="en-GB" i="1" dirty="0" err="1">
                <a:latin typeface="Bookman Old Style"/>
                <a:cs typeface="Bookman Old Style"/>
              </a:rPr>
              <a:t>uhm</a:t>
            </a:r>
            <a:r>
              <a:rPr lang="en-GB" i="1" dirty="0">
                <a:latin typeface="Bookman Old Style"/>
                <a:cs typeface="Bookman Old Style"/>
              </a:rPr>
              <a:t> I don’t think that that’s </a:t>
            </a:r>
            <a:r>
              <a:rPr lang="en-GB" i="1" dirty="0" err="1">
                <a:latin typeface="Bookman Old Style"/>
                <a:cs typeface="Bookman Old Style"/>
              </a:rPr>
              <a:t>gonna</a:t>
            </a:r>
            <a:r>
              <a:rPr lang="en-GB" i="1" dirty="0">
                <a:latin typeface="Bookman Old Style"/>
                <a:cs typeface="Bookman Old Style"/>
              </a:rPr>
              <a:t> come from it. </a:t>
            </a:r>
          </a:p>
          <a:p>
            <a:pPr algn="r"/>
            <a:endParaRPr lang="en-GB" i="1" dirty="0" smtClean="0">
              <a:latin typeface="Bookman Old Style"/>
              <a:cs typeface="Bookman Old Style"/>
            </a:endParaRPr>
          </a:p>
          <a:p>
            <a:pPr algn="r"/>
            <a:r>
              <a:rPr lang="en-GB" i="1" dirty="0" smtClean="0">
                <a:latin typeface="Bookman Old Style"/>
                <a:cs typeface="Bookman Old Style"/>
              </a:rPr>
              <a:t>Student’s </a:t>
            </a:r>
            <a:r>
              <a:rPr lang="en-GB" i="1" dirty="0">
                <a:latin typeface="Bookman Old Style"/>
                <a:cs typeface="Bookman Old Style"/>
              </a:rPr>
              <a:t>reflection</a:t>
            </a:r>
            <a:endParaRPr lang="en-US" i="1" dirty="0">
              <a:latin typeface="Bookman Old Style"/>
              <a:cs typeface="Bookman Old Style"/>
            </a:endParaRPr>
          </a:p>
          <a:p>
            <a:pPr algn="just"/>
            <a:endParaRPr lang="en-US" i="1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416051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Interesting fact 1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2202738"/>
            <a:ext cx="5080000" cy="391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107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Coslett</a:t>
            </a:r>
            <a:r>
              <a:rPr lang="en-US" dirty="0"/>
              <a:t>, 1991; Schwartz et al. </a:t>
            </a:r>
            <a:r>
              <a:rPr lang="en-US" dirty="0" smtClean="0"/>
              <a:t>1980. 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660847" y="3483614"/>
            <a:ext cx="163130" cy="20971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347435" y="4202063"/>
            <a:ext cx="163130" cy="20971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586879" y="4934782"/>
            <a:ext cx="163130" cy="20971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042277" y="5701008"/>
            <a:ext cx="163130" cy="20971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998" y="3708054"/>
            <a:ext cx="3608022" cy="2453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484" y="3708054"/>
            <a:ext cx="3669467" cy="2437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139207" y="3081198"/>
            <a:ext cx="259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Semantic reading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88930" y="3081198"/>
            <a:ext cx="3086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Non-semantic reading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3783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640" y="685800"/>
            <a:ext cx="7574598" cy="886968"/>
          </a:xfrm>
        </p:spPr>
        <p:txBody>
          <a:bodyPr/>
          <a:lstStyle/>
          <a:p>
            <a:r>
              <a:rPr lang="en-GB" dirty="0" smtClean="0"/>
              <a:t>Reading aloud (non-semantically)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266" y="2020888"/>
            <a:ext cx="7815336" cy="410527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Greater focus on phonological awareness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Fluency (Gibson, 2008)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onsolidate </a:t>
            </a:r>
            <a:r>
              <a:rPr lang="en-US" dirty="0"/>
              <a:t>newly acquired speech patterns </a:t>
            </a:r>
            <a:r>
              <a:rPr lang="en-US" dirty="0" smtClean="0"/>
              <a:t> (Chun</a:t>
            </a:r>
            <a:r>
              <a:rPr lang="en-US" dirty="0"/>
              <a:t>, </a:t>
            </a:r>
            <a:r>
              <a:rPr lang="en-US" dirty="0" smtClean="0"/>
              <a:t>2002)</a:t>
            </a:r>
            <a:endParaRPr lang="en-US" dirty="0"/>
          </a:p>
          <a:p>
            <a:pPr marL="2286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Intonation (</a:t>
            </a:r>
            <a:r>
              <a:rPr lang="pt-BR" dirty="0"/>
              <a:t>Davis &amp; </a:t>
            </a:r>
            <a:r>
              <a:rPr lang="pt-BR" dirty="0" err="1"/>
              <a:t>Rinvolucri</a:t>
            </a:r>
            <a:r>
              <a:rPr lang="pt-BR" dirty="0"/>
              <a:t>, </a:t>
            </a:r>
            <a:r>
              <a:rPr lang="pt-BR" dirty="0" smtClean="0"/>
              <a:t>1988) </a:t>
            </a:r>
            <a:endParaRPr lang="pt-BR" dirty="0"/>
          </a:p>
          <a:p>
            <a:pPr marL="2286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Pronunciation (</a:t>
            </a:r>
            <a:r>
              <a:rPr lang="fr-FR" dirty="0"/>
              <a:t>Ortiz </a:t>
            </a:r>
            <a:r>
              <a:rPr lang="fr-FR" i="1" dirty="0"/>
              <a:t>et al. </a:t>
            </a:r>
            <a:r>
              <a:rPr lang="fr-FR" dirty="0" smtClean="0"/>
              <a:t>2010)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Rhythm (</a:t>
            </a:r>
            <a:r>
              <a:rPr lang="fr-FR" dirty="0"/>
              <a:t>Ortiz </a:t>
            </a:r>
            <a:r>
              <a:rPr lang="fr-FR" i="1" dirty="0"/>
              <a:t>et al. </a:t>
            </a:r>
            <a:r>
              <a:rPr lang="fr-FR" dirty="0" smtClean="0"/>
              <a:t>2010)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Speed (</a:t>
            </a:r>
            <a:r>
              <a:rPr lang="fr-FR" dirty="0"/>
              <a:t>Ortiz </a:t>
            </a:r>
            <a:r>
              <a:rPr lang="fr-FR" i="1" dirty="0"/>
              <a:t>et al. </a:t>
            </a:r>
            <a:r>
              <a:rPr lang="fr-FR" dirty="0" smtClean="0"/>
              <a:t>2010)</a:t>
            </a:r>
            <a:endParaRPr lang="en-US" dirty="0"/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26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919" y="685800"/>
            <a:ext cx="4948238" cy="886968"/>
          </a:xfrm>
        </p:spPr>
        <p:txBody>
          <a:bodyPr/>
          <a:lstStyle/>
          <a:p>
            <a:r>
              <a:rPr lang="en-GB" dirty="0" smtClean="0"/>
              <a:t>Language-learning processes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919" y="2020888"/>
            <a:ext cx="4946602" cy="4105275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dirty="0"/>
              <a:t>of diverse </a:t>
            </a:r>
            <a:r>
              <a:rPr lang="en-US" dirty="0" smtClean="0"/>
              <a:t>tools</a:t>
            </a:r>
            <a:endParaRPr lang="en-US" dirty="0">
              <a:latin typeface="Wingdings"/>
            </a:endParaRPr>
          </a:p>
          <a:p>
            <a:r>
              <a:rPr lang="en-US" dirty="0" smtClean="0"/>
              <a:t>Planning </a:t>
            </a:r>
            <a:r>
              <a:rPr lang="en-US" dirty="0"/>
              <a:t>what to </a:t>
            </a:r>
            <a:r>
              <a:rPr lang="en-US" dirty="0" smtClean="0"/>
              <a:t>say</a:t>
            </a:r>
            <a:endParaRPr lang="en-US" dirty="0"/>
          </a:p>
          <a:p>
            <a:r>
              <a:rPr lang="en-US" dirty="0" smtClean="0"/>
              <a:t>Writing </a:t>
            </a:r>
            <a:r>
              <a:rPr lang="en-US" dirty="0"/>
              <a:t>text </a:t>
            </a:r>
            <a:r>
              <a:rPr lang="en-US" dirty="0" smtClean="0"/>
              <a:t>down</a:t>
            </a:r>
            <a:endParaRPr lang="en-US" dirty="0"/>
          </a:p>
          <a:p>
            <a:r>
              <a:rPr lang="en-US" dirty="0" smtClean="0"/>
              <a:t>Reading </a:t>
            </a:r>
            <a:r>
              <a:rPr lang="en-US" dirty="0"/>
              <a:t>aloud </a:t>
            </a:r>
            <a:endParaRPr lang="en-US" dirty="0" smtClean="0"/>
          </a:p>
          <a:p>
            <a:r>
              <a:rPr lang="en-US" dirty="0" smtClean="0"/>
              <a:t>Rehearsing elocution</a:t>
            </a:r>
            <a:endParaRPr lang="en-US" dirty="0"/>
          </a:p>
          <a:p>
            <a:r>
              <a:rPr lang="en-US" dirty="0" smtClean="0"/>
              <a:t>Listening </a:t>
            </a:r>
            <a:r>
              <a:rPr lang="en-US" dirty="0"/>
              <a:t>to one’s recording </a:t>
            </a:r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780" y="0"/>
            <a:ext cx="3284220" cy="2611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164822" y="5387805"/>
            <a:ext cx="3725834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i="1" dirty="0" smtClean="0"/>
              <a:t>Questionnaire findings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256487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Interesting fact 2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29000" y="2020888"/>
            <a:ext cx="4946602" cy="4105275"/>
          </a:xfrm>
        </p:spPr>
        <p:txBody>
          <a:bodyPr/>
          <a:lstStyle/>
          <a:p>
            <a:r>
              <a:rPr lang="en-US" dirty="0" smtClean="0"/>
              <a:t>Not as good as real conversation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00" y="3233420"/>
            <a:ext cx="31750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4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Fact 2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29000" y="2020888"/>
            <a:ext cx="4946602" cy="4105275"/>
          </a:xfrm>
        </p:spPr>
        <p:txBody>
          <a:bodyPr/>
          <a:lstStyle/>
          <a:p>
            <a:r>
              <a:rPr lang="en-US" dirty="0" smtClean="0"/>
              <a:t>External pressures</a:t>
            </a:r>
          </a:p>
          <a:p>
            <a:r>
              <a:rPr lang="en-US" dirty="0" smtClean="0"/>
              <a:t>Turn-allocational techniques</a:t>
            </a:r>
          </a:p>
          <a:p>
            <a:r>
              <a:rPr lang="en-US" dirty="0" smtClean="0"/>
              <a:t>Interlocutors that occupy the same time frame within a turn</a:t>
            </a:r>
          </a:p>
          <a:p>
            <a:r>
              <a:rPr lang="en-US" dirty="0" smtClean="0"/>
              <a:t>Fight for the floor of conversation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35026"/>
            <a:ext cx="4729952" cy="242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4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Fact 2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32303" y="2020888"/>
            <a:ext cx="7443299" cy="4105275"/>
          </a:xfrm>
        </p:spPr>
        <p:txBody>
          <a:bodyPr/>
          <a:lstStyle/>
          <a:p>
            <a:r>
              <a:rPr lang="en-US" dirty="0" smtClean="0"/>
              <a:t>Adopt the right lens</a:t>
            </a:r>
          </a:p>
          <a:p>
            <a:r>
              <a:rPr lang="en-US" sz="2000" dirty="0" smtClean="0"/>
              <a:t>Increase speaking proficiency</a:t>
            </a:r>
          </a:p>
          <a:p>
            <a:r>
              <a:rPr lang="en-US" sz="2400" dirty="0" smtClean="0"/>
              <a:t>Help </a:t>
            </a:r>
            <a:r>
              <a:rPr lang="en-US" sz="2400" dirty="0"/>
              <a:t>understand how to use language in authentic contexts </a:t>
            </a:r>
            <a:endParaRPr lang="en-US" sz="2400" dirty="0" smtClean="0"/>
          </a:p>
          <a:p>
            <a:r>
              <a:rPr lang="en-US" sz="2800" dirty="0" smtClean="0"/>
              <a:t>Serve </a:t>
            </a:r>
            <a:r>
              <a:rPr lang="en-US" sz="2800" dirty="0"/>
              <a:t>as a preliminary stepping-stone towards real communication </a:t>
            </a:r>
            <a:endParaRPr lang="en-US" sz="2800" dirty="0" smtClean="0"/>
          </a:p>
          <a:p>
            <a:r>
              <a:rPr lang="en-US" sz="3200" dirty="0" smtClean="0">
                <a:solidFill>
                  <a:schemeClr val="tx1"/>
                </a:solidFill>
              </a:rPr>
              <a:t>Build up confidence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4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Increase of confidence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953" y="2020888"/>
            <a:ext cx="7536649" cy="4105275"/>
          </a:xfrm>
        </p:spPr>
        <p:txBody>
          <a:bodyPr/>
          <a:lstStyle/>
          <a:p>
            <a:pPr marL="0" indent="0" algn="just">
              <a:buNone/>
            </a:pPr>
            <a:r>
              <a:rPr lang="en-GB" sz="2000" i="1" dirty="0">
                <a:latin typeface="Bookman Old Style"/>
                <a:cs typeface="Bookman Old Style"/>
              </a:rPr>
              <a:t>I think in terms of confidence </a:t>
            </a:r>
            <a:r>
              <a:rPr lang="en-GB" sz="2000" i="1" dirty="0" smtClean="0">
                <a:latin typeface="Bookman Old Style"/>
                <a:cs typeface="Bookman Old Style"/>
              </a:rPr>
              <a:t>[</a:t>
            </a:r>
            <a:r>
              <a:rPr lang="es-ES_tradnl" sz="2000" i="1" dirty="0" err="1" smtClean="0">
                <a:latin typeface="Bookman Old Style"/>
                <a:cs typeface="Bookman Old Style"/>
              </a:rPr>
              <a:t>the</a:t>
            </a:r>
            <a:r>
              <a:rPr lang="es-ES_tradnl" sz="2000" i="1" dirty="0" smtClean="0">
                <a:latin typeface="Bookman Old Style"/>
                <a:cs typeface="Bookman Old Style"/>
              </a:rPr>
              <a:t> </a:t>
            </a:r>
            <a:r>
              <a:rPr lang="es-ES_tradnl" sz="2000" i="1" dirty="0" err="1" smtClean="0">
                <a:latin typeface="Bookman Old Style"/>
                <a:cs typeface="Bookman Old Style"/>
              </a:rPr>
              <a:t>activity</a:t>
            </a:r>
            <a:r>
              <a:rPr lang="es-ES_tradnl" sz="2000" i="1" dirty="0" smtClean="0">
                <a:latin typeface="Bookman Old Style"/>
                <a:cs typeface="Bookman Old Style"/>
              </a:rPr>
              <a:t>] </a:t>
            </a:r>
            <a:r>
              <a:rPr lang="en-GB" sz="2000" i="1" dirty="0" smtClean="0">
                <a:latin typeface="Bookman Old Style"/>
                <a:cs typeface="Bookman Old Style"/>
              </a:rPr>
              <a:t>helps </a:t>
            </a:r>
            <a:r>
              <a:rPr lang="en-GB" sz="2000" i="1" dirty="0">
                <a:latin typeface="Bookman Old Style"/>
                <a:cs typeface="Bookman Old Style"/>
              </a:rPr>
              <a:t>a lot because, the main problem, or I, I found was sort of trying to speak it because in class there are other people in class that are much, much sort of, have they accent a bit more perfect and things like that so it might </a:t>
            </a:r>
            <a:r>
              <a:rPr lang="en-GB" sz="2000" b="1" i="1" dirty="0">
                <a:solidFill>
                  <a:schemeClr val="tx1"/>
                </a:solidFill>
                <a:latin typeface="Bookman Old Style"/>
                <a:cs typeface="Bookman Old Style"/>
              </a:rPr>
              <a:t>put you off a little </a:t>
            </a:r>
            <a:r>
              <a:rPr lang="en-GB" sz="2000" i="1" dirty="0">
                <a:solidFill>
                  <a:schemeClr val="tx1"/>
                </a:solidFill>
                <a:latin typeface="Bookman Old Style"/>
                <a:cs typeface="Bookman Old Style"/>
              </a:rPr>
              <a:t>bit </a:t>
            </a:r>
            <a:r>
              <a:rPr lang="en-GB" sz="2000" i="1" dirty="0">
                <a:latin typeface="Bookman Old Style"/>
                <a:cs typeface="Bookman Old Style"/>
              </a:rPr>
              <a:t>from speaking out loud all the time. </a:t>
            </a:r>
            <a:r>
              <a:rPr lang="en-GB" sz="2000" i="1" dirty="0" err="1">
                <a:latin typeface="Bookman Old Style"/>
                <a:cs typeface="Bookman Old Style"/>
              </a:rPr>
              <a:t>Erm</a:t>
            </a:r>
            <a:r>
              <a:rPr lang="en-GB" sz="2000" i="1" dirty="0">
                <a:latin typeface="Bookman Old Style"/>
                <a:cs typeface="Bookman Old Style"/>
              </a:rPr>
              <a:t>, so, </a:t>
            </a:r>
            <a:r>
              <a:rPr lang="en-GB" sz="2000" b="1" i="1" dirty="0">
                <a:solidFill>
                  <a:srgbClr val="000000"/>
                </a:solidFill>
                <a:latin typeface="Bookman Old Style"/>
                <a:cs typeface="Bookman Old Style"/>
              </a:rPr>
              <a:t>by </a:t>
            </a:r>
            <a:r>
              <a:rPr lang="en-GB" b="1" i="1" dirty="0">
                <a:solidFill>
                  <a:srgbClr val="000000"/>
                </a:solidFill>
                <a:latin typeface="Bookman Old Style"/>
                <a:cs typeface="Bookman Old Style"/>
              </a:rPr>
              <a:t>speaking</a:t>
            </a:r>
            <a:r>
              <a:rPr lang="en-GB" sz="2000" b="1" i="1" dirty="0">
                <a:solidFill>
                  <a:srgbClr val="000000"/>
                </a:solidFill>
                <a:latin typeface="Bookman Old Style"/>
                <a:cs typeface="Bookman Old Style"/>
              </a:rPr>
              <a:t> on the computer the teacher can hear it himself, then that helps a lot. </a:t>
            </a:r>
            <a:endParaRPr lang="en-GB" sz="2000" b="1" i="1" dirty="0" smtClean="0">
              <a:solidFill>
                <a:srgbClr val="000000"/>
              </a:solidFill>
              <a:latin typeface="Bookman Old Style"/>
              <a:cs typeface="Bookman Old Style"/>
            </a:endParaRPr>
          </a:p>
          <a:p>
            <a:pPr marL="0" indent="0" algn="just">
              <a:buNone/>
            </a:pPr>
            <a:endParaRPr lang="en-GB" sz="2000" b="1" i="1" dirty="0">
              <a:solidFill>
                <a:srgbClr val="000000"/>
              </a:solidFill>
              <a:latin typeface="Bookman Old Style"/>
              <a:cs typeface="Bookman Old Style"/>
            </a:endParaRPr>
          </a:p>
          <a:p>
            <a:pPr marL="0" indent="0" algn="r">
              <a:buNone/>
            </a:pPr>
            <a:r>
              <a:rPr lang="en-GB" sz="2000" i="1" dirty="0" smtClean="0">
                <a:latin typeface="Bookman Old Style"/>
                <a:cs typeface="Bookman Old Style"/>
              </a:rPr>
              <a:t>Student’s reflection</a:t>
            </a:r>
            <a:endParaRPr lang="en-US" sz="2000" i="1" dirty="0">
              <a:latin typeface="Bookman Old Style"/>
              <a:cs typeface="Bookman Old Style"/>
            </a:endParaRPr>
          </a:p>
          <a:p>
            <a:pPr marL="0" indent="0" algn="just">
              <a:buNone/>
            </a:pPr>
            <a:endParaRPr lang="en-GB" sz="2000" b="1" i="1" dirty="0" smtClean="0">
              <a:solidFill>
                <a:srgbClr val="000000"/>
              </a:solidFill>
              <a:latin typeface="Bookman Old Style"/>
              <a:cs typeface="Bookman Old Style"/>
            </a:endParaRPr>
          </a:p>
          <a:p>
            <a:pPr algn="just"/>
            <a:endParaRPr lang="en-US" i="1" dirty="0" smtClean="0">
              <a:solidFill>
                <a:srgbClr val="3366FF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36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98" y="1858768"/>
            <a:ext cx="7421539" cy="410527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ACMC as suitable to enhance speaking skills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ACMC is not the panacea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myBrainshark is just a tool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ACMC as a process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92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63" y="1140449"/>
            <a:ext cx="3972421" cy="886968"/>
          </a:xfrm>
        </p:spPr>
        <p:txBody>
          <a:bodyPr/>
          <a:lstStyle/>
          <a:p>
            <a:pPr algn="ctr"/>
            <a:r>
              <a:rPr lang="en-GB" sz="2400" b="1" dirty="0" smtClean="0"/>
              <a:t>Asynchronous computer-mediated communication (ACMC)</a:t>
            </a: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00" y="4918139"/>
            <a:ext cx="2945537" cy="1783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33" y="2696387"/>
            <a:ext cx="2156894" cy="194415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593956" y="845520"/>
            <a:ext cx="0" cy="51346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3041" y="2980096"/>
            <a:ext cx="3572561" cy="203768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059762" y="1133920"/>
            <a:ext cx="3972421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 smtClean="0"/>
              <a:t>Synchronous computer-mediated communication (SCMC)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84588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with technology</a:t>
            </a:r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64829796"/>
              </p:ext>
            </p:extLst>
          </p:nvPr>
        </p:nvGraphicFramePr>
        <p:xfrm>
          <a:off x="283744" y="1581963"/>
          <a:ext cx="8620423" cy="5091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958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Questions?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83204" y="2127577"/>
            <a:ext cx="3273552" cy="530352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smtClean="0"/>
              <a:t>Nicolás Pino James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83204" y="2869804"/>
            <a:ext cx="3273552" cy="530352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i="1" dirty="0" err="1" smtClean="0"/>
              <a:t>n.pino-james@warwick.ac.uk</a:t>
            </a:r>
            <a:endParaRPr lang="en-GB" sz="1600" b="1" i="1" dirty="0" smtClean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183204" y="3649352"/>
            <a:ext cx="3273552" cy="530352"/>
          </a:xfrm>
          <a:prstGeom prst="rect">
            <a:avLst/>
          </a:prstGeom>
        </p:spPr>
        <p:txBody>
          <a:bodyPr vert="horz" lIns="91440" tIns="0" rIns="91440" bIns="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i="1" dirty="0" smtClean="0"/>
              <a:t>Centre for Applied Linguistics</a:t>
            </a:r>
          </a:p>
          <a:p>
            <a:endParaRPr lang="en-GB" sz="1800" b="1" i="1" dirty="0" smtClean="0"/>
          </a:p>
          <a:p>
            <a:r>
              <a:rPr lang="en-GB" sz="1800" b="1" i="1" dirty="0" smtClean="0"/>
              <a:t>University of Warwick</a:t>
            </a:r>
          </a:p>
        </p:txBody>
      </p:sp>
    </p:spTree>
    <p:extLst>
      <p:ext uri="{BB962C8B-B14F-4D97-AF65-F5344CB8AC3E}">
        <p14:creationId xmlns:p14="http://schemas.microsoft.com/office/powerpoint/2010/main" val="6255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140" y="2020888"/>
            <a:ext cx="7632462" cy="410527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1200" dirty="0" err="1"/>
              <a:t>Briz</a:t>
            </a:r>
            <a:r>
              <a:rPr lang="en-US" sz="1200" dirty="0"/>
              <a:t>, A. (2000).  </a:t>
            </a:r>
            <a:r>
              <a:rPr lang="en-US" sz="1200" dirty="0" err="1"/>
              <a:t>Turno</a:t>
            </a:r>
            <a:r>
              <a:rPr lang="en-US" sz="1200" dirty="0"/>
              <a:t> y </a:t>
            </a:r>
            <a:r>
              <a:rPr lang="en-US" sz="1200" dirty="0" err="1"/>
              <a:t>alternancia</a:t>
            </a:r>
            <a:r>
              <a:rPr lang="en-US" sz="1200" dirty="0"/>
              <a:t> de </a:t>
            </a:r>
            <a:r>
              <a:rPr lang="en-US" sz="1200" dirty="0" err="1"/>
              <a:t>turno</a:t>
            </a:r>
            <a:r>
              <a:rPr lang="en-US" sz="1200" dirty="0"/>
              <a:t> en la </a:t>
            </a:r>
            <a:r>
              <a:rPr lang="en-US" sz="1200" dirty="0" err="1"/>
              <a:t>conversación</a:t>
            </a:r>
            <a:r>
              <a:rPr lang="en-US" sz="1200" dirty="0"/>
              <a:t>. </a:t>
            </a:r>
            <a:r>
              <a:rPr lang="en-US" sz="1200" i="1" dirty="0" err="1"/>
              <a:t>Revista</a:t>
            </a:r>
            <a:r>
              <a:rPr lang="en-US" sz="1200" i="1" dirty="0"/>
              <a:t> Argentina de </a:t>
            </a:r>
            <a:r>
              <a:rPr lang="en-US" sz="1200" i="1" dirty="0" err="1"/>
              <a:t>Lingüística</a:t>
            </a:r>
            <a:r>
              <a:rPr lang="en-US" sz="1200" i="1" dirty="0"/>
              <a:t>,</a:t>
            </a:r>
            <a:r>
              <a:rPr lang="en-US" sz="1200" dirty="0"/>
              <a:t> </a:t>
            </a:r>
            <a:r>
              <a:rPr lang="en-US" sz="1200" i="1" dirty="0"/>
              <a:t>16</a:t>
            </a:r>
            <a:r>
              <a:rPr lang="en-US" sz="1200" dirty="0"/>
              <a:t>, 9-32</a:t>
            </a:r>
            <a:r>
              <a:rPr lang="en-US" sz="1200" dirty="0" smtClean="0"/>
              <a:t>.</a:t>
            </a:r>
          </a:p>
          <a:p>
            <a:pPr marL="0" indent="0" algn="just">
              <a:buNone/>
            </a:pPr>
            <a:r>
              <a:rPr lang="en-US" sz="1200" dirty="0" err="1"/>
              <a:t>Burston</a:t>
            </a:r>
            <a:r>
              <a:rPr lang="en-US" sz="1200" dirty="0"/>
              <a:t>, J. (2003). Software selection: A primer on sources and evaluation. </a:t>
            </a:r>
            <a:r>
              <a:rPr lang="en-US" sz="1200" i="1" dirty="0"/>
              <a:t>CALICO Journal</a:t>
            </a:r>
            <a:r>
              <a:rPr lang="en-US" sz="1200" dirty="0"/>
              <a:t>, </a:t>
            </a:r>
            <a:r>
              <a:rPr lang="en-US" sz="1200" i="1" dirty="0"/>
              <a:t>21</a:t>
            </a:r>
            <a:r>
              <a:rPr lang="en-US" sz="1200" dirty="0"/>
              <a:t>(1), 29-40</a:t>
            </a:r>
            <a:r>
              <a:rPr lang="en-US" sz="1200" dirty="0" smtClean="0"/>
              <a:t>.</a:t>
            </a:r>
          </a:p>
          <a:p>
            <a:pPr marL="0" indent="0" algn="just">
              <a:buNone/>
            </a:pPr>
            <a:r>
              <a:rPr lang="en-US" sz="1200" dirty="0"/>
              <a:t>Chapelle, C. (1998). Multimedia CALL: Lessons to be learned from research on instructed SLA. </a:t>
            </a:r>
            <a:r>
              <a:rPr lang="en-US" sz="1200" i="1" dirty="0"/>
              <a:t>Language Learning &amp; Technology</a:t>
            </a:r>
            <a:r>
              <a:rPr lang="en-US" sz="1200" dirty="0"/>
              <a:t>, </a:t>
            </a:r>
            <a:r>
              <a:rPr lang="en-US" sz="1200" i="1" dirty="0"/>
              <a:t>2</a:t>
            </a:r>
            <a:r>
              <a:rPr lang="en-US" sz="1200" dirty="0"/>
              <a:t>(1), 22-34.</a:t>
            </a:r>
          </a:p>
          <a:p>
            <a:pPr marL="0" indent="0" algn="just">
              <a:buNone/>
            </a:pPr>
            <a:r>
              <a:rPr lang="en-US" sz="1200" dirty="0" smtClean="0"/>
              <a:t>Chapelle</a:t>
            </a:r>
            <a:r>
              <a:rPr lang="en-US" sz="1200" dirty="0"/>
              <a:t>, C. (2010). The spread of computer-assisted language learning. Language Teaching, 43(01), 66-74.</a:t>
            </a:r>
          </a:p>
          <a:p>
            <a:pPr marL="0" indent="0" algn="just">
              <a:buNone/>
            </a:pPr>
            <a:r>
              <a:rPr lang="en-US" sz="1200" dirty="0"/>
              <a:t>Chun, D. (2002). Discourse Intonation in L2; from Theory to Practice. Amsterdam and Philadelphia: John </a:t>
            </a:r>
            <a:r>
              <a:rPr lang="en-US" sz="1200" dirty="0" err="1"/>
              <a:t>Benjamins</a:t>
            </a:r>
            <a:r>
              <a:rPr lang="en-US" sz="1200" dirty="0"/>
              <a:t> Publishing Company</a:t>
            </a:r>
            <a:r>
              <a:rPr lang="en-US" sz="1200" dirty="0" smtClean="0"/>
              <a:t>.</a:t>
            </a:r>
          </a:p>
          <a:p>
            <a:pPr marL="0" indent="0" algn="just">
              <a:buNone/>
            </a:pPr>
            <a:r>
              <a:rPr lang="en-GB" sz="1200" dirty="0" err="1" smtClean="0"/>
              <a:t>Coslett</a:t>
            </a:r>
            <a:r>
              <a:rPr lang="en-GB" sz="1200" dirty="0"/>
              <a:t>, H. (1991). Read but not write “idea”: Evidence for third reading mechanism. </a:t>
            </a:r>
            <a:r>
              <a:rPr lang="en-GB" sz="1200" i="1" dirty="0"/>
              <a:t>Brain &amp; Language, 40</a:t>
            </a:r>
            <a:r>
              <a:rPr lang="en-GB" sz="1200" dirty="0"/>
              <a:t>, 425-443</a:t>
            </a:r>
            <a:r>
              <a:rPr lang="en-GB" sz="1200" dirty="0" smtClean="0"/>
              <a:t>.</a:t>
            </a:r>
          </a:p>
          <a:p>
            <a:pPr marL="0" indent="0" algn="just">
              <a:buNone/>
            </a:pPr>
            <a:r>
              <a:rPr lang="en-US" sz="1200" dirty="0"/>
              <a:t>Davis, P., &amp; </a:t>
            </a:r>
            <a:r>
              <a:rPr lang="en-US" sz="1200" dirty="0" err="1"/>
              <a:t>Rinvolucri</a:t>
            </a:r>
            <a:r>
              <a:rPr lang="en-US" sz="1200" dirty="0"/>
              <a:t>, M. (1988). </a:t>
            </a:r>
            <a:r>
              <a:rPr lang="en-US" sz="1200" i="1" dirty="0"/>
              <a:t>Dictation: New Methods, New Possibilities</a:t>
            </a:r>
            <a:r>
              <a:rPr lang="en-US" sz="1200" dirty="0"/>
              <a:t>. Cambridge: Cambridge University Press.</a:t>
            </a:r>
          </a:p>
          <a:p>
            <a:pPr marL="0" indent="0" algn="just">
              <a:buNone/>
            </a:pPr>
            <a:r>
              <a:rPr lang="en-US" sz="1200" dirty="0" smtClean="0"/>
              <a:t>Gibson</a:t>
            </a:r>
            <a:r>
              <a:rPr lang="en-US" sz="1200" dirty="0"/>
              <a:t>, S. (2008). Reading aloud: A useful learning tool? </a:t>
            </a:r>
            <a:r>
              <a:rPr lang="en-US" sz="1200" i="1" dirty="0"/>
              <a:t>ELT Journal</a:t>
            </a:r>
            <a:r>
              <a:rPr lang="en-US" sz="1200" dirty="0"/>
              <a:t>, </a:t>
            </a:r>
            <a:r>
              <a:rPr lang="en-US" sz="1200" i="1" dirty="0"/>
              <a:t>62</a:t>
            </a:r>
            <a:r>
              <a:rPr lang="en-US" sz="1200" dirty="0"/>
              <a:t>(1), 29-36. </a:t>
            </a:r>
            <a:endParaRPr lang="en-US" sz="1400" dirty="0"/>
          </a:p>
          <a:p>
            <a:pPr marL="0" indent="0" algn="just">
              <a:buNone/>
            </a:pPr>
            <a:endParaRPr lang="en-US" sz="1400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63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140" y="2020888"/>
            <a:ext cx="7632462" cy="410527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1200" dirty="0"/>
              <a:t>Hubbard, P. (1996). Elements of CALL methodology: Development, evaluation, and implementation. In Pennington, M. (Ed.), </a:t>
            </a:r>
            <a:r>
              <a:rPr lang="en-US" sz="1200" i="1" dirty="0"/>
              <a:t>The Power of CALL </a:t>
            </a:r>
            <a:r>
              <a:rPr lang="en-US" sz="1200" dirty="0"/>
              <a:t>(pp. 335-355). Houston: Athelstan. </a:t>
            </a:r>
          </a:p>
          <a:p>
            <a:pPr marL="0" indent="0" algn="just">
              <a:buNone/>
            </a:pPr>
            <a:r>
              <a:rPr lang="en-US" sz="1200" dirty="0" err="1" smtClean="0"/>
              <a:t>Kervin</a:t>
            </a:r>
            <a:r>
              <a:rPr lang="en-US" sz="1200" dirty="0"/>
              <a:t>, L., &amp; </a:t>
            </a:r>
            <a:r>
              <a:rPr lang="en-US" sz="1200" dirty="0" err="1"/>
              <a:t>Derewianka</a:t>
            </a:r>
            <a:r>
              <a:rPr lang="en-US" sz="1200" dirty="0"/>
              <a:t>, B. (2011). New technologies to support language learning. In B. Tomlinson (Ed.), </a:t>
            </a:r>
            <a:r>
              <a:rPr lang="en-US" sz="1200" i="1" dirty="0"/>
              <a:t>Materials development in language teaching</a:t>
            </a:r>
            <a:r>
              <a:rPr lang="en-US" sz="1200" dirty="0"/>
              <a:t> (pp. 328-51). Cambridge: Cambridge University Press.</a:t>
            </a:r>
          </a:p>
          <a:p>
            <a:pPr marL="0" indent="0" algn="just">
              <a:buNone/>
            </a:pPr>
            <a:r>
              <a:rPr lang="en-US" sz="1200" dirty="0"/>
              <a:t>Levy, M., &amp; Stockwell, G. (2006). Computer-Mediated Communication. In M. Levy and Stockwell, G. (Eds.), </a:t>
            </a:r>
            <a:r>
              <a:rPr lang="en-US" sz="1200" i="1" dirty="0"/>
              <a:t>CALL Dimensions: Options and Issues in Computer Assisted Language Learning </a:t>
            </a:r>
            <a:r>
              <a:rPr lang="en-US" sz="1200" dirty="0"/>
              <a:t>(pp. 84-109). Mahwah, NJ: Lawrence Erlbaum Associates. </a:t>
            </a:r>
          </a:p>
          <a:p>
            <a:pPr marL="0" indent="0" algn="just">
              <a:buNone/>
            </a:pPr>
            <a:r>
              <a:rPr lang="en-US" sz="1200" dirty="0" smtClean="0"/>
              <a:t>Ortiz, P., </a:t>
            </a:r>
            <a:r>
              <a:rPr lang="en-US" sz="1200" dirty="0" err="1" smtClean="0"/>
              <a:t>Paín</a:t>
            </a:r>
            <a:r>
              <a:rPr lang="en-US" sz="1200" dirty="0" smtClean="0"/>
              <a:t>, M., </a:t>
            </a:r>
            <a:r>
              <a:rPr lang="en-US" sz="1200" dirty="0" err="1" smtClean="0"/>
              <a:t>García</a:t>
            </a:r>
            <a:r>
              <a:rPr lang="en-US" sz="1200" dirty="0" smtClean="0"/>
              <a:t>, M., &amp; Rey, L. (2010). Self-training in reading aloud through ICT. In </a:t>
            </a:r>
            <a:r>
              <a:rPr lang="en-US" sz="1200" i="1" dirty="0" smtClean="0"/>
              <a:t>ICT for language learning conference proceedings 2010</a:t>
            </a:r>
            <a:r>
              <a:rPr lang="en-US" sz="1200" dirty="0" smtClean="0"/>
              <a:t>. Italy: </a:t>
            </a:r>
            <a:r>
              <a:rPr lang="en-US" sz="1200" dirty="0" err="1" smtClean="0"/>
              <a:t>Simonelli</a:t>
            </a:r>
            <a:r>
              <a:rPr lang="en-US" sz="1200" dirty="0" smtClean="0"/>
              <a:t> </a:t>
            </a:r>
            <a:r>
              <a:rPr lang="en-US" sz="1200" dirty="0" err="1" smtClean="0"/>
              <a:t>Editore</a:t>
            </a:r>
            <a:r>
              <a:rPr lang="en-US" sz="1200" dirty="0" smtClean="0"/>
              <a:t>.</a:t>
            </a:r>
          </a:p>
          <a:p>
            <a:pPr marL="0" indent="0" algn="just">
              <a:buNone/>
            </a:pPr>
            <a:r>
              <a:rPr lang="en-US" sz="1200" dirty="0" smtClean="0"/>
              <a:t>Reinders</a:t>
            </a:r>
            <a:r>
              <a:rPr lang="en-US" sz="1200" dirty="0"/>
              <a:t>, H., &amp; White, C. (2010). The theory and practice of technology in materials development and task design. In N. Harwood (Ed.), </a:t>
            </a:r>
            <a:r>
              <a:rPr lang="en-US" sz="1200" i="1" dirty="0"/>
              <a:t>Materials in ELT: Theory and practice</a:t>
            </a:r>
            <a:r>
              <a:rPr lang="en-US" sz="1200" dirty="0"/>
              <a:t> (pp. 58-80). Cambridge: Cambridge University Press.</a:t>
            </a:r>
          </a:p>
          <a:p>
            <a:pPr marL="0" indent="0" algn="just">
              <a:buNone/>
            </a:pPr>
            <a:r>
              <a:rPr lang="en-US" sz="1200" dirty="0" smtClean="0"/>
              <a:t>Schegloff</a:t>
            </a:r>
            <a:r>
              <a:rPr lang="en-US" sz="1200" dirty="0"/>
              <a:t>, E. (2000). Overlapping talk and the organization of turn-taking for conversation, </a:t>
            </a:r>
            <a:r>
              <a:rPr lang="en-US" sz="1200" i="1" dirty="0"/>
              <a:t>Language in Society,</a:t>
            </a:r>
            <a:r>
              <a:rPr lang="en-US" sz="1200" dirty="0"/>
              <a:t> </a:t>
            </a:r>
            <a:r>
              <a:rPr lang="en-US" sz="1200" i="1" dirty="0"/>
              <a:t>29</a:t>
            </a:r>
            <a:r>
              <a:rPr lang="en-US" sz="1200" dirty="0"/>
              <a:t>, 1-63</a:t>
            </a:r>
            <a:r>
              <a:rPr lang="en-US" sz="1200" dirty="0" smtClean="0"/>
              <a:t>.</a:t>
            </a:r>
          </a:p>
          <a:p>
            <a:pPr marL="0" indent="0" algn="just">
              <a:buNone/>
            </a:pPr>
            <a:r>
              <a:rPr lang="en-US" sz="1200" dirty="0"/>
              <a:t>Schwartz, M., </a:t>
            </a:r>
            <a:r>
              <a:rPr lang="en-US" sz="1200" dirty="0" err="1"/>
              <a:t>Saffran</a:t>
            </a:r>
            <a:r>
              <a:rPr lang="en-US" sz="1200" dirty="0"/>
              <a:t>, E., &amp; Marin, O. (1980). Fractionating the reading process in dementia: Evidence for word-specific print-to-sound associations. In M. </a:t>
            </a:r>
            <a:r>
              <a:rPr lang="en-US" sz="1200" dirty="0" err="1"/>
              <a:t>Coltheart</a:t>
            </a:r>
            <a:r>
              <a:rPr lang="en-US" sz="1200" dirty="0"/>
              <a:t>, K. E. Patterson, &amp; J. C. Marshall (Eds.), </a:t>
            </a:r>
            <a:r>
              <a:rPr lang="en-US" sz="1200" i="1" dirty="0"/>
              <a:t>Deep Dyslexia</a:t>
            </a:r>
            <a:r>
              <a:rPr lang="en-US" sz="1200" dirty="0"/>
              <a:t> (pp. 259-269). London: Routledge.  </a:t>
            </a:r>
          </a:p>
          <a:p>
            <a:pPr marL="0" indent="0" algn="just">
              <a:buNone/>
            </a:pPr>
            <a:endParaRPr lang="en-US" sz="1050" dirty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endParaRPr lang="en-US" sz="1400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48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Improve speaking </a:t>
            </a:r>
            <a:r>
              <a:rPr lang="en-US" dirty="0" smtClean="0"/>
              <a:t>skills </a:t>
            </a:r>
            <a:endParaRPr lang="en-US" sz="1400" dirty="0"/>
          </a:p>
          <a:p>
            <a:r>
              <a:rPr lang="en-US" dirty="0" smtClean="0"/>
              <a:t>Extra speaking opportunities </a:t>
            </a:r>
          </a:p>
          <a:p>
            <a:r>
              <a:rPr lang="en-US" dirty="0" smtClean="0"/>
              <a:t>Increase confidence</a:t>
            </a: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" y="3404513"/>
            <a:ext cx="3551648" cy="2904385"/>
            <a:chOff x="1" y="3404513"/>
            <a:chExt cx="3551648" cy="290438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" y="3404513"/>
              <a:ext cx="3551648" cy="290438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40257" y="3404513"/>
              <a:ext cx="1388743" cy="7565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woPt" dir="tl"/>
            </a:scene3d>
            <a:sp3d extrusionH="12700" prstMaterial="softEdg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23932" y="4377231"/>
            <a:ext cx="5551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Levy, M., &amp; Stockwell, G. (2006</a:t>
            </a:r>
            <a:r>
              <a:rPr lang="en-US" dirty="0" smtClean="0"/>
              <a:t>)</a:t>
            </a:r>
            <a:endParaRPr lang="en-US" i="1" dirty="0" smtClean="0"/>
          </a:p>
          <a:p>
            <a:pPr algn="just"/>
            <a:endParaRPr lang="en-US" dirty="0"/>
          </a:p>
          <a:p>
            <a:pPr algn="just"/>
            <a:r>
              <a:rPr lang="en-US" dirty="0" err="1"/>
              <a:t>Kervin</a:t>
            </a:r>
            <a:r>
              <a:rPr lang="en-US" dirty="0"/>
              <a:t>, L., &amp; </a:t>
            </a:r>
            <a:r>
              <a:rPr lang="en-US" dirty="0" err="1"/>
              <a:t>Derewianka</a:t>
            </a:r>
            <a:r>
              <a:rPr lang="en-US" dirty="0"/>
              <a:t>, B. (2011</a:t>
            </a:r>
            <a:r>
              <a:rPr lang="en-US" dirty="0" smtClean="0"/>
              <a:t>)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335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0" y="2020888"/>
            <a:ext cx="5842000" cy="330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801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myBrainshark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Free</a:t>
            </a:r>
          </a:p>
          <a:p>
            <a:r>
              <a:rPr lang="en-US" b="1" dirty="0" smtClean="0"/>
              <a:t>Innovative</a:t>
            </a:r>
            <a:r>
              <a:rPr lang="en-US" dirty="0" smtClean="0"/>
              <a:t> </a:t>
            </a:r>
            <a:r>
              <a:rPr lang="en-US" sz="1400" dirty="0" smtClean="0"/>
              <a:t>(</a:t>
            </a:r>
            <a:r>
              <a:rPr lang="en-US" sz="1400" dirty="0" err="1"/>
              <a:t>Burston</a:t>
            </a:r>
            <a:r>
              <a:rPr lang="en-US" sz="1400" dirty="0"/>
              <a:t>, 2003</a:t>
            </a:r>
            <a:r>
              <a:rPr lang="en-US" sz="1400" dirty="0" smtClean="0"/>
              <a:t>; Tomlinson, 2003 Chapelle</a:t>
            </a:r>
            <a:r>
              <a:rPr lang="en-US" sz="1400" dirty="0"/>
              <a:t>, </a:t>
            </a:r>
            <a:r>
              <a:rPr lang="en-US" sz="1400" dirty="0" smtClean="0"/>
              <a:t>2010)</a:t>
            </a:r>
          </a:p>
          <a:p>
            <a:r>
              <a:rPr lang="en-US" b="1" dirty="0" smtClean="0"/>
              <a:t>Very easy-to-</a:t>
            </a:r>
            <a:r>
              <a:rPr lang="en-US" b="1" dirty="0"/>
              <a:t>use </a:t>
            </a:r>
            <a:r>
              <a:rPr lang="en-US" sz="1400" dirty="0"/>
              <a:t>(Hubbard, 1996; Chapelle, 1998; </a:t>
            </a:r>
            <a:r>
              <a:rPr lang="en-US" sz="1400" dirty="0" err="1"/>
              <a:t>Burston</a:t>
            </a:r>
            <a:r>
              <a:rPr lang="en-US" sz="1400" dirty="0"/>
              <a:t>, 2003)</a:t>
            </a:r>
            <a:endParaRPr lang="en-US" sz="1400" dirty="0" smtClean="0"/>
          </a:p>
          <a:p>
            <a:r>
              <a:rPr lang="en-US" b="1" dirty="0" smtClean="0"/>
              <a:t>Authentic &amp; sophisticated content </a:t>
            </a:r>
            <a:r>
              <a:rPr lang="en-US" sz="1400" dirty="0" smtClean="0"/>
              <a:t>(</a:t>
            </a:r>
            <a:r>
              <a:rPr lang="en-US" sz="1400" dirty="0" err="1" smtClean="0"/>
              <a:t>Burston</a:t>
            </a:r>
            <a:r>
              <a:rPr lang="en-US" sz="1400" dirty="0" smtClean="0"/>
              <a:t>, 2003; Reinders &amp; White, 2010)</a:t>
            </a:r>
            <a:endParaRPr lang="en-US" dirty="0" smtClean="0"/>
          </a:p>
          <a:p>
            <a:r>
              <a:rPr lang="en-US" b="1" dirty="0" smtClean="0"/>
              <a:t>New type of activities</a:t>
            </a:r>
            <a:r>
              <a:rPr lang="en-US" sz="1400" b="1" dirty="0" smtClean="0"/>
              <a:t> </a:t>
            </a:r>
            <a:r>
              <a:rPr lang="en-US" sz="1400" dirty="0" smtClean="0"/>
              <a:t>(Reinders &amp; White, 2010)</a:t>
            </a:r>
          </a:p>
          <a:p>
            <a:r>
              <a:rPr lang="en-US" b="1" dirty="0" smtClean="0"/>
              <a:t>Ease of sharing </a:t>
            </a:r>
            <a:r>
              <a:rPr lang="en-US" sz="1400" dirty="0" smtClean="0"/>
              <a:t>(Reinders &amp; White, 2010)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7" name="Picture 6" descr="Screen Shot 2013-01-01 at 21.05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93" y="911873"/>
            <a:ext cx="2573255" cy="18799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147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99" y="2020888"/>
            <a:ext cx="4946602" cy="4105275"/>
          </a:xfrm>
        </p:spPr>
        <p:txBody>
          <a:bodyPr/>
          <a:lstStyle/>
          <a:p>
            <a:r>
              <a:rPr lang="en-US" b="1" dirty="0" smtClean="0"/>
              <a:t>The story of your life</a:t>
            </a:r>
          </a:p>
          <a:p>
            <a:endParaRPr lang="en-US" dirty="0" smtClean="0"/>
          </a:p>
          <a:p>
            <a:pPr lvl="1"/>
            <a:r>
              <a:rPr lang="en-GB" i="1" dirty="0"/>
              <a:t>Who are you? What’s your personality like? </a:t>
            </a:r>
            <a:endParaRPr lang="en-GB" i="1" dirty="0" smtClean="0"/>
          </a:p>
          <a:p>
            <a:pPr lvl="1"/>
            <a:r>
              <a:rPr lang="en-GB" i="1" dirty="0"/>
              <a:t>Talk about your </a:t>
            </a:r>
            <a:r>
              <a:rPr lang="en-GB" i="1" dirty="0" smtClean="0"/>
              <a:t>birthplace</a:t>
            </a:r>
          </a:p>
          <a:p>
            <a:pPr lvl="1"/>
            <a:r>
              <a:rPr lang="en-GB" i="1" dirty="0"/>
              <a:t>Describe your </a:t>
            </a:r>
            <a:r>
              <a:rPr lang="en-GB" i="1" dirty="0" smtClean="0"/>
              <a:t>family</a:t>
            </a:r>
          </a:p>
          <a:p>
            <a:pPr lvl="1"/>
            <a:r>
              <a:rPr lang="en-GB" i="1" dirty="0"/>
              <a:t>Talk about your hobbies and likes/dislikes </a:t>
            </a:r>
            <a:r>
              <a:rPr lang="en-GB" i="1" dirty="0" smtClean="0"/>
              <a:t>  </a:t>
            </a:r>
          </a:p>
          <a:p>
            <a:pPr lvl="1"/>
            <a:r>
              <a:rPr lang="en-GB" i="1" dirty="0"/>
              <a:t>Special moments in your life </a:t>
            </a:r>
            <a:endParaRPr lang="en-GB" i="1" dirty="0" smtClean="0"/>
          </a:p>
          <a:p>
            <a:pPr marL="228600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73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collection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Quantitative methods</a:t>
            </a:r>
          </a:p>
          <a:p>
            <a:pPr lvl="1"/>
            <a:r>
              <a:rPr lang="en-GB" dirty="0" smtClean="0"/>
              <a:t>Questionnaire</a:t>
            </a:r>
          </a:p>
          <a:p>
            <a:r>
              <a:rPr lang="en-GB" dirty="0" smtClean="0"/>
              <a:t>Qualitative methods</a:t>
            </a:r>
          </a:p>
          <a:p>
            <a:pPr lvl="1"/>
            <a:r>
              <a:rPr lang="en-GB" dirty="0" smtClean="0"/>
              <a:t>Stimulated recall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31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Attitudes towards speaking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 speaking skills (93.8%)</a:t>
            </a:r>
            <a:endParaRPr lang="en-US" dirty="0">
              <a:latin typeface="Wingdings"/>
            </a:endParaRPr>
          </a:p>
          <a:p>
            <a:r>
              <a:rPr lang="en-US" dirty="0" smtClean="0"/>
              <a:t>Public speaking skills (75%)</a:t>
            </a:r>
            <a:endParaRPr lang="en-US" dirty="0"/>
          </a:p>
          <a:p>
            <a:r>
              <a:rPr lang="en-US" dirty="0" smtClean="0"/>
              <a:t>Pronunciation 	(81.3%)</a:t>
            </a:r>
            <a:endParaRPr lang="en-US" dirty="0"/>
          </a:p>
          <a:p>
            <a:r>
              <a:rPr lang="en-US" dirty="0" smtClean="0"/>
              <a:t>Fluency (93.8%)</a:t>
            </a:r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1572768"/>
            <a:ext cx="2857500" cy="2857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164822" y="5387805"/>
            <a:ext cx="3725834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i="1" dirty="0" smtClean="0"/>
              <a:t>Questionnaire findings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373327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Interesting fact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majority of students read aloud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174736" y="2545838"/>
            <a:ext cx="7298482" cy="3752236"/>
            <a:chOff x="1174736" y="2545838"/>
            <a:chExt cx="7298482" cy="3752236"/>
          </a:xfrm>
        </p:grpSpPr>
        <p:pic>
          <p:nvPicPr>
            <p:cNvPr id="5" name="Picture 4" descr="Figure 3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09" r="20111"/>
            <a:stretch/>
          </p:blipFill>
          <p:spPr>
            <a:xfrm>
              <a:off x="1174736" y="2545838"/>
              <a:ext cx="7298482" cy="375223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798967" y="3273899"/>
              <a:ext cx="163130" cy="209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0" lon="0" rev="0"/>
              </a:camera>
              <a:lightRig rig="twoPt" dir="tl"/>
            </a:scene3d>
            <a:sp3d extrusionH="12700" prstMaterial="softEdg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527194" y="3992348"/>
              <a:ext cx="163130" cy="209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0" lon="0" rev="0"/>
              </a:camera>
              <a:lightRig rig="twoPt" dir="tl"/>
            </a:scene3d>
            <a:sp3d extrusionH="12700" prstMaterial="softEdg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738879" y="4725067"/>
              <a:ext cx="163130" cy="209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0" lon="0" rev="0"/>
              </a:camera>
              <a:lightRig rig="twoPt" dir="tl"/>
            </a:scene3d>
            <a:sp3d extrusionH="12700" prstMaterial="softEdg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08156" y="5491293"/>
              <a:ext cx="163130" cy="209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>
                <a:rot lat="0" lon="0" rev="0"/>
              </a:camera>
              <a:lightRig rig="twoPt" dir="tl"/>
            </a:scene3d>
            <a:sp3d extrusionH="12700" prstMaterial="softEdg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5164822" y="5387805"/>
            <a:ext cx="3725834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i="1" dirty="0" smtClean="0"/>
              <a:t>Questionnaire findings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61543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nspiration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Inspiration">
      <a:majorFont>
        <a:latin typeface="News Gothic MT"/>
        <a:ea typeface=""/>
        <a:cs typeface=""/>
        <a:font script="Jpan" typeface="メイリオ"/>
      </a:majorFont>
      <a:minorFont>
        <a:latin typeface="News Gothic MT"/>
        <a:ea typeface=""/>
        <a:cs typeface=""/>
        <a:font script="Jpan" typeface="メイリオ"/>
      </a:minorFont>
    </a:fontScheme>
    <a:fmtScheme name="Inspiration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Inspiration.thmx</Template>
  <TotalTime>6701</TotalTime>
  <Words>991</Words>
  <Application>Microsoft Macintosh PowerPoint</Application>
  <PresentationFormat>On-screen Show (4:3)</PresentationFormat>
  <Paragraphs>177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Inspiration</vt:lpstr>
      <vt:lpstr>A case study on higher-education lower-intermediate Spanish language learners</vt:lpstr>
      <vt:lpstr>Asynchronous computer-mediated communication (ACMC)</vt:lpstr>
      <vt:lpstr>My motivation</vt:lpstr>
      <vt:lpstr>The task</vt:lpstr>
      <vt:lpstr>myBrainshark</vt:lpstr>
      <vt:lpstr>The task</vt:lpstr>
      <vt:lpstr>Data collection</vt:lpstr>
      <vt:lpstr>Attitudes towards speaking development</vt:lpstr>
      <vt:lpstr>Interesting fact 1</vt:lpstr>
      <vt:lpstr>Interesting fact 2</vt:lpstr>
      <vt:lpstr>Interesting fact 1</vt:lpstr>
      <vt:lpstr>Reading </vt:lpstr>
      <vt:lpstr>Reading aloud (non-semantically)</vt:lpstr>
      <vt:lpstr>Language-learning processes</vt:lpstr>
      <vt:lpstr>Interesting fact 2</vt:lpstr>
      <vt:lpstr>Fact 2</vt:lpstr>
      <vt:lpstr>Fact 2</vt:lpstr>
      <vt:lpstr>Increase of confidence</vt:lpstr>
      <vt:lpstr>Conclusions</vt:lpstr>
      <vt:lpstr>Task with technology</vt:lpstr>
      <vt:lpstr>Questions?</vt:lpstr>
      <vt:lpstr>References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Benefits of ACMC</dc:title>
  <dc:creator>Nicolás  Pino James</dc:creator>
  <cp:lastModifiedBy>Nicolás  Pino James</cp:lastModifiedBy>
  <cp:revision>133</cp:revision>
  <cp:lastPrinted>2013-01-15T18:47:44Z</cp:lastPrinted>
  <dcterms:created xsi:type="dcterms:W3CDTF">2013-01-01T17:02:05Z</dcterms:created>
  <dcterms:modified xsi:type="dcterms:W3CDTF">2013-02-12T22:05:52Z</dcterms:modified>
</cp:coreProperties>
</file>